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3.svg" ContentType="image/svg+xml"/>
  <Override PartName="/ppt/media/image16.svg" ContentType="image/svg+xml"/>
  <Override PartName="/ppt/media/image23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Geist" pitchFamily="34" charset="0"/>
      <p:bold r:id="rId15"/>
    </p:embeddedFont>
    <p:embeddedFont>
      <p:font typeface="Geist" pitchFamily="34" charset="-122"/>
      <p:bold r:id="rId16"/>
    </p:embeddedFont>
    <p:embeddedFont>
      <p:font typeface="Geist" pitchFamily="34" charset="-120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6.sv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34.svg"/><Relationship Id="rId7" Type="http://schemas.openxmlformats.org/officeDocument/2006/relationships/image" Target="../media/image33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10319980" cy="676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🌍</a:t>
            </a: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The Global Challenge of Air Pollution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85098" y="1697117"/>
            <a:ext cx="4218861" cy="2942749"/>
          </a:xfrm>
          <a:prstGeom prst="roundRect">
            <a:avLst>
              <a:gd name="adj" fmla="val 3729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2238" y="1697117"/>
            <a:ext cx="91440" cy="2942749"/>
          </a:xfrm>
          <a:prstGeom prst="roundRect">
            <a:avLst>
              <a:gd name="adj" fmla="val 198722"/>
            </a:avLst>
          </a:prstGeom>
          <a:solidFill>
            <a:srgbClr val="006747"/>
          </a:solidFill>
        </p:spPr>
      </p:sp>
      <p:sp>
        <p:nvSpPr>
          <p:cNvPr id="5" name="Text 3"/>
          <p:cNvSpPr/>
          <p:nvPr/>
        </p:nvSpPr>
        <p:spPr>
          <a:xfrm>
            <a:off x="1078349" y="1921788"/>
            <a:ext cx="3312438" cy="3786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Human Cost is Severe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1078349" y="2421493"/>
            <a:ext cx="3700939" cy="129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Approximately </a:t>
            </a:r>
            <a:r>
              <a:rPr lang="en-US" sz="1550" b="1" dirty="0">
                <a:solidFill>
                  <a:srgbClr val="421424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 million premature deaths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annually are directly linked to ambient (outdoor) and household air pollution, according to the WHO (2024).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5770" y="1697117"/>
            <a:ext cx="4218861" cy="2942749"/>
          </a:xfrm>
          <a:prstGeom prst="roundRect">
            <a:avLst>
              <a:gd name="adj" fmla="val 3729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2910" y="1697117"/>
            <a:ext cx="91440" cy="2942749"/>
          </a:xfrm>
          <a:prstGeom prst="roundRect">
            <a:avLst>
              <a:gd name="adj" fmla="val 198722"/>
            </a:avLst>
          </a:prstGeom>
          <a:solidFill>
            <a:srgbClr val="006747"/>
          </a:solidFill>
        </p:spPr>
      </p:sp>
      <p:sp>
        <p:nvSpPr>
          <p:cNvPr id="9" name="Text 7"/>
          <p:cNvSpPr/>
          <p:nvPr/>
        </p:nvSpPr>
        <p:spPr>
          <a:xfrm>
            <a:off x="5499021" y="1921788"/>
            <a:ext cx="3700939" cy="757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Lack of Proactive Systems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499021" y="2800112"/>
            <a:ext cx="3700939" cy="16150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Many developing cities rely on static monitoring. They critically lack sophisticated, predictive air-quality systems necessary for preventative action.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6441" y="1697117"/>
            <a:ext cx="4218861" cy="2942749"/>
          </a:xfrm>
          <a:prstGeom prst="roundRect">
            <a:avLst>
              <a:gd name="adj" fmla="val 3729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581" y="1697117"/>
            <a:ext cx="91440" cy="2942749"/>
          </a:xfrm>
          <a:prstGeom prst="roundRect">
            <a:avLst>
              <a:gd name="adj" fmla="val 198722"/>
            </a:avLst>
          </a:prstGeom>
          <a:solidFill>
            <a:srgbClr val="006747"/>
          </a:solidFill>
        </p:spPr>
      </p:sp>
      <p:sp>
        <p:nvSpPr>
          <p:cNvPr id="13" name="Text 11"/>
          <p:cNvSpPr/>
          <p:nvPr/>
        </p:nvSpPr>
        <p:spPr>
          <a:xfrm>
            <a:off x="9919692" y="1921788"/>
            <a:ext cx="3373636" cy="3786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Reactive Policy Cycles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9919692" y="2421493"/>
            <a:ext cx="3700939" cy="12920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Decision-makers are often forced to intervene </a:t>
            </a:r>
            <a:r>
              <a:rPr lang="en-US" sz="15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after</a:t>
            </a: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severe pollution events have already occurred, limiting effective environmental mitigation.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1176" y="4997648"/>
            <a:ext cx="3543300" cy="2422803"/>
          </a:xfrm>
          <a:prstGeom prst="rect">
            <a:avLst/>
          </a:prstGeom>
        </p:spPr>
      </p:pic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24" y="4997648"/>
            <a:ext cx="3543300" cy="24228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59470" y="1398786"/>
            <a:ext cx="7556421" cy="147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🌿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GreenPulse: AI for Climate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862546" y="3579297"/>
            <a:ext cx="721625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"AI can be the bridge between innovation and sustainability." — UN Tech Envoy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3477300" y="3496231"/>
            <a:ext cx="30480" cy="1236107"/>
          </a:xfrm>
          <a:prstGeom prst="rect">
            <a:avLst/>
          </a:prstGeom>
          <a:solidFill>
            <a:srgbClr val="006747"/>
          </a:solidFill>
        </p:spPr>
      </p:sp>
      <p:sp>
        <p:nvSpPr>
          <p:cNvPr id="6" name="Text 3"/>
          <p:cNvSpPr/>
          <p:nvPr/>
        </p:nvSpPr>
        <p:spPr>
          <a:xfrm>
            <a:off x="3692565" y="5223708"/>
            <a:ext cx="7556421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Forecasting Tomorrow's Air Quality with Machine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22385" y="6517124"/>
            <a:ext cx="7556421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Anne Atieno | PLP Academy.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353"/>
            <a:ext cx="11386780" cy="762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💡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GreenPulse: An AI-Powered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110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GreenPulse provides urban planners and policymakers with a critical tool for environmental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0157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Predictive Power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506153"/>
            <a:ext cx="42388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AI-driven model forecasts next-day fine particulate matter (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PM2.5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) concentrations.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4915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362" y="404086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0157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SDG Alignment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506153"/>
            <a:ext cx="423898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Directly supports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SDG 13 (Climate Action)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by translating raw data into actionable, real-time insights.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4915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713" y="404086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46830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5958721"/>
            <a:ext cx="423898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Utilizes Streamlit for an accessible, interactive, and user-friendly visualization dashboard.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4915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6713" y="570321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46830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Inputs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958721"/>
            <a:ext cx="42388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Prediction based on diverse datasets, including hyper-local weather and traffic flow patterns.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4915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362" y="5703213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772120"/>
            <a:ext cx="8019693" cy="7243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⚙️</a:t>
            </a:r>
            <a:r>
              <a:rPr lang="en-US" sz="4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The GreenPulse Workflow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095" y="1930837"/>
            <a:ext cx="13110210" cy="347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employ a robust Machine Learning pipeline to transform raw data into clear, predictive insights.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95" y="2522577"/>
            <a:ext cx="6555105" cy="8686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265" y="3608427"/>
            <a:ext cx="2714625" cy="339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Acquisition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7265" y="4078010"/>
            <a:ext cx="6120765" cy="694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Collect and clean diverse time-series data: weather conditions, traffic volume, and historical air quality metrics.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22577"/>
            <a:ext cx="6555105" cy="8686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2370" y="3608427"/>
            <a:ext cx="2714625" cy="339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Training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32370" y="4078010"/>
            <a:ext cx="6120765" cy="694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Train a </a:t>
            </a: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Random Forest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model, leveraging its robustness against noise and non-linear data patterns.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4990028"/>
            <a:ext cx="6555105" cy="8686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7265" y="6075878"/>
            <a:ext cx="2714625" cy="339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PM2.5 Prediction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77265" y="6545461"/>
            <a:ext cx="6120765" cy="694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trained model generates a precise forecast of the next 24 hours' PM2.5 concentration levels.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990028"/>
            <a:ext cx="6555105" cy="8686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2370" y="6075878"/>
            <a:ext cx="3070622" cy="339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Actionable Dashboard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32370" y="6545461"/>
            <a:ext cx="6120765" cy="6948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Visualize the results instantly via a responsive Streamlit dashboard for stakeholder decision-making.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157"/>
            <a:ext cx="8871704" cy="7621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📊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Model Performance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190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GreenPulse model demonstrates high accuracy, reliably forecasting critical air quality trends needed for proactive urban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9620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4.2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884873" y="4028003"/>
            <a:ext cx="397633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MAE (Mean Absolute Error)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18422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average difference between predicted and actual PM2.5 values is minimal, measured in µg/m³.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35893" y="299620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5.6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235893" y="4028003"/>
            <a:ext cx="41586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RMSE (Root Mean Square Error)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4872752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 RMSE indicates the model avoids large errors, ensuring high prediction fidelity.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677995" y="2996208"/>
            <a:ext cx="4158615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0.88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9677995" y="4028003"/>
            <a:ext cx="415861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R² (Coefficient of Determination)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7995" y="4872752"/>
            <a:ext cx="415861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strong R² value shows the model explains 88% of the variability in the air quality data.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216610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B3FFE7"/>
          </a:solidFill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560701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500098"/>
            <a:ext cx="1207889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✅</a:t>
            </a: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The results confirm the Random Forest model's ability to accurately capture and predict complex air quality dynamics, validating its use for urban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008" y="502087"/>
            <a:ext cx="8025289" cy="5800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⚖️</a:t>
            </a: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Ethics, Transparency, and Impact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39008" y="1537454"/>
            <a:ext cx="7842171" cy="2055019"/>
          </a:xfrm>
          <a:prstGeom prst="roundRect">
            <a:avLst>
              <a:gd name="adj" fmla="val 7597"/>
            </a:avLst>
          </a:prstGeom>
          <a:solidFill>
            <a:srgbClr val="D1EFE4"/>
          </a:solidFill>
          <a:ln w="7620">
            <a:solidFill>
              <a:srgbClr val="FFB39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9983" y="1718429"/>
            <a:ext cx="520303" cy="520303"/>
          </a:xfrm>
          <a:prstGeom prst="roundRect">
            <a:avLst>
              <a:gd name="adj" fmla="val 17572617"/>
            </a:avLst>
          </a:prstGeom>
          <a:solidFill>
            <a:srgbClr val="FFB393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097" y="1861542"/>
            <a:ext cx="234077" cy="2340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9983" y="2412087"/>
            <a:ext cx="2168366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Privacy by Design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19983" y="2856428"/>
            <a:ext cx="7480221" cy="555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strictly utilizes only public environmental, traffic, and meteorological data. </a:t>
            </a:r>
            <a:r>
              <a:rPr lang="en-US" sz="13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personal identifying information</a:t>
            </a: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is collected or processed.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39008" y="3765828"/>
            <a:ext cx="7842171" cy="2055019"/>
          </a:xfrm>
          <a:prstGeom prst="roundRect">
            <a:avLst>
              <a:gd name="adj" fmla="val 7597"/>
            </a:avLst>
          </a:prstGeom>
          <a:solidFill>
            <a:srgbClr val="D1EFE4"/>
          </a:solidFill>
          <a:ln w="7620">
            <a:solidFill>
              <a:srgbClr val="FFB39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19983" y="3946803"/>
            <a:ext cx="520303" cy="520303"/>
          </a:xfrm>
          <a:prstGeom prst="roundRect">
            <a:avLst>
              <a:gd name="adj" fmla="val 17572617"/>
            </a:avLst>
          </a:prstGeom>
          <a:solidFill>
            <a:srgbClr val="FFB393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097" y="4089916"/>
            <a:ext cx="234077" cy="2340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9983" y="4640461"/>
            <a:ext cx="2168366" cy="2709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Promoting Fairness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819983" y="5084802"/>
            <a:ext cx="7480221" cy="5550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system is designed for transparency, ensuring equitable access to predictive insights across different city sectors and populations.</a:t>
            </a:r>
            <a:endParaRPr lang="en-US" sz="13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947" y="1537454"/>
            <a:ext cx="4832628" cy="48326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911947" y="6565225"/>
            <a:ext cx="3432215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Enabling Proactive Action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8911947" y="7063740"/>
            <a:ext cx="5087064" cy="8326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providing a 24-hour lead time, GreenPulse allows for strategic interventions like traffic re-routing or temporary industry restrictions, reducing public health exposure.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6744"/>
            <a:ext cx="10837426" cy="7104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🚀</a:t>
            </a: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Future Roadmap: Scaling GreenPulse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3669" y="1752600"/>
            <a:ext cx="13063061" cy="3404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next steps focus on enhancing data integrity, model performance, and accessibility.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102757" y="2864168"/>
            <a:ext cx="6106001" cy="212646"/>
          </a:xfrm>
          <a:prstGeom prst="roundRect">
            <a:avLst>
              <a:gd name="adj" fmla="val 9003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3669" y="2651403"/>
            <a:ext cx="638175" cy="638175"/>
          </a:xfrm>
          <a:prstGeom prst="roundRect">
            <a:avLst>
              <a:gd name="adj" fmla="val 716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3213" y="2810947"/>
            <a:ext cx="319088" cy="3190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6315" y="3502223"/>
            <a:ext cx="3658553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Real-Time Data Integration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96315" y="3962162"/>
            <a:ext cx="5999917" cy="680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Shift from static data ingestion to live API feeds for immediate and highly accurate forecasting.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0610" y="2545080"/>
            <a:ext cx="6106001" cy="212646"/>
          </a:xfrm>
          <a:prstGeom prst="roundRect">
            <a:avLst>
              <a:gd name="adj" fmla="val 9003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1523" y="2332315"/>
            <a:ext cx="638175" cy="638175"/>
          </a:xfrm>
          <a:prstGeom prst="roundRect">
            <a:avLst>
              <a:gd name="adj" fmla="val 716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1067" y="2491859"/>
            <a:ext cx="319088" cy="3190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4168" y="3183136"/>
            <a:ext cx="3954661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Model Comparison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34168" y="3643074"/>
            <a:ext cx="5999917" cy="1021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Conduct rigorous comparative analysis of Random Forest versus the high-performance </a:t>
            </a: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XGBoost</a:t>
            </a: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algorithm for optimization.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102757" y="5621417"/>
            <a:ext cx="6106001" cy="212646"/>
          </a:xfrm>
          <a:prstGeom prst="roundRect">
            <a:avLst>
              <a:gd name="adj" fmla="val 9003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83669" y="5408652"/>
            <a:ext cx="638175" cy="638175"/>
          </a:xfrm>
          <a:prstGeom prst="roundRect">
            <a:avLst>
              <a:gd name="adj" fmla="val 716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213" y="5568196"/>
            <a:ext cx="319088" cy="31908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6315" y="6259473"/>
            <a:ext cx="2917746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Platform Deployment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96315" y="6719411"/>
            <a:ext cx="5999917" cy="680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the Streamlit dashboard on a stable, scalable platform (Streamlit Cloud or Vercel) for 24/7 access.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0610" y="5302329"/>
            <a:ext cx="6106001" cy="212646"/>
          </a:xfrm>
          <a:prstGeom prst="roundRect">
            <a:avLst>
              <a:gd name="adj" fmla="val 9003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1523" y="5089565"/>
            <a:ext cx="638175" cy="638175"/>
          </a:xfrm>
          <a:prstGeom prst="roundRect">
            <a:avLst>
              <a:gd name="adj" fmla="val 7164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1067" y="5249108"/>
            <a:ext cx="319088" cy="31908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4168" y="5940385"/>
            <a:ext cx="2659023" cy="3323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Public Alert System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34168" y="6400324"/>
            <a:ext cx="5999917" cy="680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an automated notification system, such as </a:t>
            </a: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SMS alerts</a:t>
            </a: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for the public during predicted high-pollution events.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4614982" cy="6225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🎯</a:t>
            </a: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Call to Action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60095" y="1496616"/>
            <a:ext cx="13110210" cy="23074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50"/>
              </a:lnSpc>
              <a:buNone/>
            </a:pPr>
            <a:r>
              <a:rPr lang="en-US" sz="7250" b="1" dirty="0">
                <a:solidFill>
                  <a:srgbClr val="421424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Forecast Tomorrow's Air — Today!</a:t>
            </a:r>
            <a:endParaRPr lang="en-US" sz="7250" dirty="0"/>
          </a:p>
        </p:txBody>
      </p:sp>
      <p:sp>
        <p:nvSpPr>
          <p:cNvPr id="4" name="Text 2"/>
          <p:cNvSpPr/>
          <p:nvPr/>
        </p:nvSpPr>
        <p:spPr>
          <a:xfrm>
            <a:off x="760095" y="4080867"/>
            <a:ext cx="13110210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GreenPulse provides concrete evidence that AI can transform complex climate data into actionable, life-saving policy decisions.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60095" y="4749879"/>
            <a:ext cx="6329958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GreenPulse is a vital example of </a:t>
            </a: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for Sustainable Development</a:t>
            </a: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60095" y="5109686"/>
            <a:ext cx="6329958" cy="590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technology empowers city planners to protect public health and the environment proactively.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60095" y="5764768"/>
            <a:ext cx="6329958" cy="590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Let’s collaborate to deploy and scale this solution in vulnerable urban areas.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547967" y="4791432"/>
            <a:ext cx="6329958" cy="894636"/>
          </a:xfrm>
          <a:prstGeom prst="roundRect">
            <a:avLst>
              <a:gd name="adj" fmla="val 1857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0099" y="4703564"/>
            <a:ext cx="221456" cy="221456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337" y="5552480"/>
            <a:ext cx="221456" cy="2214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847648" y="5091112"/>
            <a:ext cx="5730597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"Data-driven hope is the cleanest air we can breathe."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760095" y="6719722"/>
            <a:ext cx="13110210" cy="30599"/>
          </a:xfrm>
          <a:prstGeom prst="rect">
            <a:avLst/>
          </a:prstGeom>
          <a:solidFill>
            <a:srgbClr val="4B4A4A">
              <a:alpha val="50000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760095" y="6957893"/>
            <a:ext cx="13110210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📧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Anne Atieno | </a:t>
            </a:r>
            <a:r>
              <a:rPr lang="en-US" sz="11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🌐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github.com/AnneAtieno/GreenPulse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60095" y="7401758"/>
            <a:ext cx="13110210" cy="236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💬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#AIforGood | #SDG13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4344</Words>
  <Application>WPS Presentation</Application>
  <PresentationFormat>On-screen Show (16:9)</PresentationFormat>
  <Paragraphs>138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SimSun</vt:lpstr>
      <vt:lpstr>Wingdings</vt:lpstr>
      <vt:lpstr>Noto Serif SC Bold</vt:lpstr>
      <vt:lpstr>Segoe Print</vt:lpstr>
      <vt:lpstr>Noto Serif SC Bold</vt:lpstr>
      <vt:lpstr>Noto Serif SC Bold</vt:lpstr>
      <vt:lpstr>Geist</vt:lpstr>
      <vt:lpstr>Geist</vt:lpstr>
      <vt:lpstr>Geist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Anne Agola</cp:lastModifiedBy>
  <cp:revision>2</cp:revision>
  <dcterms:created xsi:type="dcterms:W3CDTF">2025-10-27T09:40:00Z</dcterms:created>
  <dcterms:modified xsi:type="dcterms:W3CDTF">2025-10-27T09:48:29Z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DF014D095674402DABA3A458C2DEC527_13</vt:lpwstr>
  </property>
  <property fmtid="{D5CDD505-2E9C-101B-9397-08002B2CF9AE}" pid="3" name="KSOProductBuildVer">
    <vt:lpwstr>1033-12.2.0.22549</vt:lpwstr>
  </property>
</Properties>
</file>